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02" r:id="rId3"/>
    <p:sldId id="303" r:id="rId4"/>
    <p:sldId id="257" r:id="rId5"/>
    <p:sldId id="258" r:id="rId6"/>
    <p:sldId id="259" r:id="rId7"/>
    <p:sldId id="260" r:id="rId8"/>
    <p:sldId id="304" r:id="rId9"/>
    <p:sldId id="261" r:id="rId10"/>
    <p:sldId id="262" r:id="rId11"/>
    <p:sldId id="263" r:id="rId12"/>
    <p:sldId id="305" r:id="rId13"/>
    <p:sldId id="264" r:id="rId14"/>
    <p:sldId id="306" r:id="rId15"/>
    <p:sldId id="265" r:id="rId16"/>
    <p:sldId id="266" r:id="rId17"/>
    <p:sldId id="307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308" r:id="rId27"/>
    <p:sldId id="275" r:id="rId28"/>
    <p:sldId id="276" r:id="rId29"/>
    <p:sldId id="309" r:id="rId30"/>
    <p:sldId id="310" r:id="rId31"/>
    <p:sldId id="277" r:id="rId32"/>
    <p:sldId id="278" r:id="rId33"/>
    <p:sldId id="311" r:id="rId34"/>
    <p:sldId id="312" r:id="rId35"/>
    <p:sldId id="279" r:id="rId36"/>
    <p:sldId id="280" r:id="rId37"/>
    <p:sldId id="313" r:id="rId38"/>
    <p:sldId id="281" r:id="rId39"/>
    <p:sldId id="282" r:id="rId40"/>
    <p:sldId id="314" r:id="rId41"/>
    <p:sldId id="283" r:id="rId42"/>
    <p:sldId id="284" r:id="rId43"/>
    <p:sldId id="285" r:id="rId44"/>
    <p:sldId id="286" r:id="rId45"/>
    <p:sldId id="287" r:id="rId46"/>
    <p:sldId id="288" r:id="rId47"/>
    <p:sldId id="315" r:id="rId48"/>
    <p:sldId id="316" r:id="rId49"/>
    <p:sldId id="289" r:id="rId50"/>
    <p:sldId id="317" r:id="rId51"/>
    <p:sldId id="318" r:id="rId52"/>
    <p:sldId id="290" r:id="rId53"/>
    <p:sldId id="291" r:id="rId54"/>
    <p:sldId id="319" r:id="rId55"/>
    <p:sldId id="292" r:id="rId56"/>
    <p:sldId id="293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5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5FA97D9-C2A7-46DD-BAD7-E2A95C0909F9}" type="datetimeFigureOut">
              <a:rPr lang="en-US" smtClean="0"/>
              <a:t>8/4/14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DFD8A0B-B52D-4793-AC44-24BD95AFDD4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gif"/><Relationship Id="rId3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SPSS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Deceiving the Reader</a:t>
            </a:r>
            <a:endParaRPr lang="en-GB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791" y="1892300"/>
            <a:ext cx="6458966" cy="3626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Chart Builder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4192" y="1270000"/>
            <a:ext cx="6290564" cy="5008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Gallery – different versions of each type of graph are shown</a:t>
            </a:r>
          </a:p>
          <a:p>
            <a:r>
              <a:rPr lang="en-US" dirty="0" smtClean="0"/>
              <a:t>Variable list – all the variables from your data set</a:t>
            </a:r>
          </a:p>
          <a:p>
            <a:r>
              <a:rPr lang="en-US" dirty="0" smtClean="0"/>
              <a:t>Canvas – graph is displayed as you create it.</a:t>
            </a:r>
          </a:p>
          <a:p>
            <a:r>
              <a:rPr lang="en-US" dirty="0" smtClean="0"/>
              <a:t>Drop zones – areas where you can drop variables (blue dotted lines)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7065" y="1117565"/>
            <a:ext cx="7880350" cy="4339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use chart builder, you will get a “be sure to set your variables warning”.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Histograms: Spotting Obvious Mistakes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173" y="1790673"/>
            <a:ext cx="7421245" cy="446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Histograms plot:</a:t>
            </a:r>
          </a:p>
          <a:p>
            <a:pPr lvl="1"/>
            <a:r>
              <a:rPr lang="en-GB" dirty="0" smtClean="0"/>
              <a:t>The score (</a:t>
            </a:r>
            <a:r>
              <a:rPr lang="en-GB" i="1" dirty="0" smtClean="0"/>
              <a:t>x</a:t>
            </a:r>
            <a:r>
              <a:rPr lang="en-GB" dirty="0" smtClean="0"/>
              <a:t>-axis)</a:t>
            </a:r>
          </a:p>
          <a:p>
            <a:pPr lvl="1"/>
            <a:r>
              <a:rPr lang="en-GB" dirty="0" smtClean="0"/>
              <a:t>The frequency (</a:t>
            </a:r>
            <a:r>
              <a:rPr lang="en-GB" i="1" dirty="0" smtClean="0"/>
              <a:t>y</a:t>
            </a:r>
            <a:r>
              <a:rPr lang="en-GB" dirty="0" smtClean="0"/>
              <a:t>-axis)</a:t>
            </a:r>
          </a:p>
          <a:p>
            <a:r>
              <a:rPr lang="en-GB" dirty="0" smtClean="0"/>
              <a:t>Histograms help us to identify:</a:t>
            </a:r>
          </a:p>
          <a:p>
            <a:pPr lvl="1"/>
            <a:r>
              <a:rPr lang="en-GB" dirty="0" smtClean="0"/>
              <a:t>The shape of the distribution</a:t>
            </a:r>
          </a:p>
          <a:p>
            <a:pPr lvl="2"/>
            <a:r>
              <a:rPr lang="en-GB" dirty="0" smtClean="0"/>
              <a:t>Skew</a:t>
            </a:r>
          </a:p>
          <a:p>
            <a:pPr lvl="2"/>
            <a:r>
              <a:rPr lang="en-GB" dirty="0" smtClean="0"/>
              <a:t>Kurtosis</a:t>
            </a:r>
          </a:p>
          <a:p>
            <a:pPr lvl="2"/>
            <a:r>
              <a:rPr lang="en-GB" dirty="0" smtClean="0"/>
              <a:t>Spread or variation in scores</a:t>
            </a:r>
          </a:p>
          <a:p>
            <a:pPr lvl="1"/>
            <a:r>
              <a:rPr lang="en-GB" dirty="0" smtClean="0"/>
              <a:t>Unusual scores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– like the histograms we’ve been working with before</a:t>
            </a:r>
          </a:p>
          <a:p>
            <a:r>
              <a:rPr lang="en-US" dirty="0" smtClean="0"/>
              <a:t>Stacked – histogram of two groups on top of each other</a:t>
            </a:r>
          </a:p>
          <a:p>
            <a:r>
              <a:rPr lang="en-US" dirty="0" smtClean="0"/>
              <a:t>Frequency polygon – a shaded histogram</a:t>
            </a:r>
          </a:p>
          <a:p>
            <a:r>
              <a:rPr lang="en-US" dirty="0" smtClean="0"/>
              <a:t>Population pyramid – instead of putting two groups on top of each other, stacks them side to side.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Histograms: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I wanted to test the Disney philosophy that ‘Wishing upon a star makes all your dreams come true’.</a:t>
            </a:r>
          </a:p>
          <a:p>
            <a:r>
              <a:rPr lang="en-GB" dirty="0" smtClean="0"/>
              <a:t>Measured the success of 250 people using a composite measure involving their salary, quality of life and how close their life matches their aspirations.</a:t>
            </a:r>
          </a:p>
          <a:p>
            <a:r>
              <a:rPr lang="en-GB" dirty="0" smtClean="0"/>
              <a:t>Success was measured using a standardised technique :</a:t>
            </a:r>
          </a:p>
          <a:p>
            <a:pPr lvl="1"/>
            <a:r>
              <a:rPr lang="en-GB" dirty="0" smtClean="0"/>
              <a:t>Score ranged from 0 to 4</a:t>
            </a:r>
          </a:p>
          <a:p>
            <a:pPr lvl="2"/>
            <a:r>
              <a:rPr lang="en-GB" dirty="0" smtClean="0"/>
              <a:t>0 = Complete failure</a:t>
            </a:r>
          </a:p>
          <a:p>
            <a:pPr lvl="2"/>
            <a:r>
              <a:rPr lang="en-GB" dirty="0" smtClean="0"/>
              <a:t>4 = Complete success</a:t>
            </a:r>
          </a:p>
          <a:p>
            <a:r>
              <a:rPr lang="en-GB" dirty="0" smtClean="0"/>
              <a:t>Participants were randomly allocated to either, Wish upon a star or work as hard as they can for next 5 years.</a:t>
            </a:r>
          </a:p>
          <a:p>
            <a:r>
              <a:rPr lang="en-GB" dirty="0" smtClean="0"/>
              <a:t>Success was measured again after 5 years.</a:t>
            </a:r>
            <a:endParaRPr lang="en-GB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092200"/>
            <a:ext cx="81534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covered most of chapter 3 already.</a:t>
            </a:r>
          </a:p>
          <a:p>
            <a:pPr lvl="1"/>
            <a:r>
              <a:rPr lang="en-US" dirty="0" smtClean="0"/>
              <a:t>If you feel like you are very bad with </a:t>
            </a:r>
            <a:r>
              <a:rPr lang="en-US" dirty="0" err="1" smtClean="0"/>
              <a:t>SPSS</a:t>
            </a:r>
            <a:r>
              <a:rPr lang="en-US" dirty="0" smtClean="0"/>
              <a:t>, I would review it and try the exercises to practice.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6500" y="673100"/>
            <a:ext cx="7505700" cy="59626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Resulting Histogram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4177" y="1460500"/>
            <a:ext cx="6254115" cy="4816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Creating a Population Pyramid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97CFDDE8-F819-4C40-8511-8999A0CD9D09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jane_superbrain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43900" y="0"/>
            <a:ext cx="1000100" cy="1608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435100"/>
            <a:ext cx="634365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Population Pyramid of Success Scores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000" y="1473200"/>
            <a:ext cx="7307580" cy="49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1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Boxplots</a:t>
            </a:r>
            <a:r>
              <a:rPr lang="en-GB" dirty="0" smtClean="0"/>
              <a:t> (Box-Whisker Diagrams)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 smtClean="0"/>
              <a:t>Boxplots</a:t>
            </a:r>
            <a:r>
              <a:rPr lang="en-GB" dirty="0" smtClean="0"/>
              <a:t> are made up of a box and two whiskers.</a:t>
            </a:r>
          </a:p>
          <a:p>
            <a:r>
              <a:rPr lang="en-GB" dirty="0" smtClean="0"/>
              <a:t>The box shows:</a:t>
            </a:r>
          </a:p>
          <a:p>
            <a:pPr lvl="1"/>
            <a:r>
              <a:rPr lang="en-GB" dirty="0" smtClean="0"/>
              <a:t>The median</a:t>
            </a:r>
          </a:p>
          <a:p>
            <a:pPr lvl="1"/>
            <a:r>
              <a:rPr lang="en-GB" dirty="0" smtClean="0"/>
              <a:t>The upper and lower quartile</a:t>
            </a:r>
          </a:p>
          <a:p>
            <a:pPr lvl="1"/>
            <a:r>
              <a:rPr lang="en-GB" dirty="0" smtClean="0"/>
              <a:t>The limits within which the middle 50% of scores lie.</a:t>
            </a:r>
          </a:p>
          <a:p>
            <a:r>
              <a:rPr lang="en-GB" dirty="0" smtClean="0"/>
              <a:t>The whiskers show</a:t>
            </a:r>
          </a:p>
          <a:p>
            <a:pPr lvl="1"/>
            <a:r>
              <a:rPr lang="en-GB" dirty="0" smtClean="0"/>
              <a:t>The range of scores</a:t>
            </a:r>
          </a:p>
          <a:p>
            <a:pPr lvl="1"/>
            <a:r>
              <a:rPr lang="en-GB" dirty="0" smtClean="0"/>
              <a:t>The limits within which the top and bottom 25% of scores lie</a:t>
            </a:r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Boxplots</a:t>
            </a:r>
            <a:r>
              <a:rPr lang="en-GB" dirty="0" smtClean="0"/>
              <a:t> (Box-Whisker Diagrams)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8896" y="1981196"/>
            <a:ext cx="7171817" cy="43712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Boxplots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boxplot</a:t>
            </a:r>
            <a:r>
              <a:rPr lang="en-US" dirty="0" smtClean="0"/>
              <a:t> – use when you want a single plot, but broken into categorical groups.</a:t>
            </a:r>
          </a:p>
          <a:p>
            <a:r>
              <a:rPr lang="en-US" dirty="0" smtClean="0"/>
              <a:t>Clustered </a:t>
            </a:r>
            <a:r>
              <a:rPr lang="en-US" dirty="0" err="1" smtClean="0"/>
              <a:t>boxplot</a:t>
            </a:r>
            <a:r>
              <a:rPr lang="en-US" dirty="0" smtClean="0"/>
              <a:t> – useful for data with multiple categorical groups</a:t>
            </a:r>
          </a:p>
          <a:p>
            <a:r>
              <a:rPr lang="en-US" dirty="0" smtClean="0"/>
              <a:t>1D plot – a box plot for one single variable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9800" y="0"/>
            <a:ext cx="6724650" cy="63055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Boxplot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6987" y="1269987"/>
            <a:ext cx="6960870" cy="5104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Boxplot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Stars/circles are extreme scores</a:t>
            </a:r>
          </a:p>
          <a:p>
            <a:pPr lvl="1"/>
            <a:r>
              <a:rPr lang="en-US" dirty="0" smtClean="0"/>
              <a:t>You will find them outside the range of the bars on a </a:t>
            </a:r>
            <a:r>
              <a:rPr lang="en-US" dirty="0" err="1" smtClean="0"/>
              <a:t>boxplot</a:t>
            </a:r>
            <a:endParaRPr lang="en-US" dirty="0" smtClean="0"/>
          </a:p>
          <a:p>
            <a:r>
              <a:rPr lang="en-US" dirty="0" smtClean="0"/>
              <a:t>The middle line is the median</a:t>
            </a:r>
          </a:p>
          <a:p>
            <a:r>
              <a:rPr lang="en-US" dirty="0" smtClean="0"/>
              <a:t>The box is the upper and lower quartiles (data broken into 25%)</a:t>
            </a:r>
          </a:p>
          <a:p>
            <a:r>
              <a:rPr lang="en-US" dirty="0" smtClean="0"/>
              <a:t>The box to the bar is to the top and bottom quartiles</a:t>
            </a:r>
          </a:p>
          <a:p>
            <a:pPr lvl="1"/>
            <a:r>
              <a:rPr lang="en-US" dirty="0" smtClean="0"/>
              <a:t>Helps you see how the data is stacked.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Pg 93 has some important information.</a:t>
            </a:r>
          </a:p>
          <a:p>
            <a:r>
              <a:rPr lang="en-US" dirty="0" smtClean="0"/>
              <a:t>Analyze options:</a:t>
            </a:r>
          </a:p>
          <a:p>
            <a:pPr lvl="1"/>
            <a:r>
              <a:rPr lang="en-US" dirty="0" err="1" smtClean="0"/>
              <a:t>Descriptives</a:t>
            </a:r>
            <a:endParaRPr lang="en-US" dirty="0" smtClean="0"/>
          </a:p>
          <a:p>
            <a:pPr lvl="1"/>
            <a:r>
              <a:rPr lang="en-US" dirty="0" smtClean="0"/>
              <a:t>Compare means</a:t>
            </a:r>
          </a:p>
          <a:p>
            <a:pPr lvl="1"/>
            <a:r>
              <a:rPr lang="en-US" dirty="0" err="1" smtClean="0"/>
              <a:t>GLM</a:t>
            </a:r>
            <a:endParaRPr lang="en-US" dirty="0" smtClean="0"/>
          </a:p>
          <a:p>
            <a:pPr lvl="1"/>
            <a:r>
              <a:rPr lang="en-US" dirty="0" smtClean="0"/>
              <a:t>Mixed Models</a:t>
            </a:r>
          </a:p>
          <a:p>
            <a:pPr lvl="1"/>
            <a:r>
              <a:rPr lang="en-US" dirty="0" smtClean="0"/>
              <a:t>Correlate</a:t>
            </a:r>
          </a:p>
          <a:p>
            <a:pPr lvl="1"/>
            <a:r>
              <a:rPr lang="en-US" dirty="0" smtClean="0"/>
              <a:t>Regression</a:t>
            </a:r>
          </a:p>
          <a:p>
            <a:pPr lvl="1"/>
            <a:r>
              <a:rPr lang="en-US" dirty="0" err="1" smtClean="0"/>
              <a:t>Loglinear</a:t>
            </a:r>
            <a:endParaRPr lang="en-US" dirty="0" smtClean="0"/>
          </a:p>
          <a:p>
            <a:pPr lvl="1"/>
            <a:r>
              <a:rPr lang="en-US" dirty="0" smtClean="0"/>
              <a:t>Dimension Reduction</a:t>
            </a:r>
          </a:p>
          <a:p>
            <a:pPr lvl="1"/>
            <a:r>
              <a:rPr lang="en-US" dirty="0" smtClean="0"/>
              <a:t>Scale</a:t>
            </a:r>
          </a:p>
          <a:p>
            <a:pPr lvl="1"/>
            <a:r>
              <a:rPr lang="en-US" dirty="0" err="1" smtClean="0"/>
              <a:t>Nonparametrics</a:t>
            </a:r>
            <a:endParaRPr lang="en-US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Box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 data are 3 times the </a:t>
            </a:r>
            <a:r>
              <a:rPr lang="en-US" dirty="0" err="1" smtClean="0"/>
              <a:t>interquartile</a:t>
            </a:r>
            <a:r>
              <a:rPr lang="en-US" dirty="0" smtClean="0"/>
              <a:t> range</a:t>
            </a:r>
          </a:p>
          <a:p>
            <a:r>
              <a:rPr lang="en-US" dirty="0" smtClean="0"/>
              <a:t>O data are 1.5 times the </a:t>
            </a:r>
            <a:r>
              <a:rPr lang="en-US" dirty="0" err="1" smtClean="0"/>
              <a:t>interquartile</a:t>
            </a:r>
            <a:r>
              <a:rPr lang="en-US" dirty="0" smtClean="0"/>
              <a:t> range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Charts (with errors)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bar (usually) shows the mean score</a:t>
            </a:r>
          </a:p>
          <a:p>
            <a:r>
              <a:rPr lang="en-GB" dirty="0" smtClean="0"/>
              <a:t>The error bar sticks out from the bar like a whisker.</a:t>
            </a:r>
          </a:p>
          <a:p>
            <a:r>
              <a:rPr lang="en-GB" dirty="0" smtClean="0"/>
              <a:t>The error bar displays the precision of the mean in one of three ways:</a:t>
            </a:r>
          </a:p>
          <a:p>
            <a:pPr lvl="1"/>
            <a:r>
              <a:rPr lang="en-GB" dirty="0" smtClean="0"/>
              <a:t>The confidence interval (usually 95%)</a:t>
            </a:r>
          </a:p>
          <a:p>
            <a:pPr lvl="1"/>
            <a:r>
              <a:rPr lang="en-GB" dirty="0" smtClean="0"/>
              <a:t>The standard deviation</a:t>
            </a:r>
          </a:p>
          <a:p>
            <a:pPr lvl="1"/>
            <a:r>
              <a:rPr lang="en-GB" dirty="0" smtClean="0"/>
              <a:t>The standard error of the mean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 Builder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2700" y="1612900"/>
            <a:ext cx="7410450" cy="48196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bar – use this chart for means of different groups</a:t>
            </a:r>
          </a:p>
          <a:p>
            <a:r>
              <a:rPr lang="en-US" dirty="0" smtClean="0"/>
              <a:t>Clustered bar – use this chart for means of more than one variable with groups</a:t>
            </a:r>
          </a:p>
          <a:p>
            <a:r>
              <a:rPr lang="en-US" dirty="0" smtClean="0"/>
              <a:t>Stacked bar – a clustered bar that is stacked on top of each other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graphs = bad.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Simple error bar – a bar chart that’s converted into a dot for the mean</a:t>
            </a:r>
          </a:p>
          <a:p>
            <a:r>
              <a:rPr lang="en-US" dirty="0" smtClean="0"/>
              <a:t>Clustered error bar – same as above with multiple variables.</a:t>
            </a:r>
          </a:p>
          <a:p>
            <a:endParaRPr lang="en-US" dirty="0"/>
          </a:p>
        </p:txBody>
      </p:sp>
      <p:pic>
        <p:nvPicPr>
          <p:cNvPr id="2050" name="Picture 2" descr="https://encrypted-tbn1.gstatic.com/images?q=tbn:ANd9GcSlhs4A5J-icUumbhNXb1c8JrOtt8hVg0TK-Wb1OIXCTaqDTVJEX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304800"/>
            <a:ext cx="3886200" cy="24357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Bar Chart: One Independent Variable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Is there such a thing as a ‘chick flick’?</a:t>
            </a:r>
          </a:p>
          <a:p>
            <a:r>
              <a:rPr lang="en-GB" dirty="0" smtClean="0"/>
              <a:t>Participants:</a:t>
            </a:r>
          </a:p>
          <a:p>
            <a:pPr lvl="1"/>
            <a:r>
              <a:rPr lang="en-GB" dirty="0" smtClean="0"/>
              <a:t>20 men</a:t>
            </a:r>
          </a:p>
          <a:p>
            <a:pPr lvl="1"/>
            <a:r>
              <a:rPr lang="en-GB" dirty="0" smtClean="0"/>
              <a:t>20 women</a:t>
            </a:r>
          </a:p>
          <a:p>
            <a:r>
              <a:rPr lang="en-GB" dirty="0" smtClean="0"/>
              <a:t>Half of each sample saw one of two films:</a:t>
            </a:r>
          </a:p>
          <a:p>
            <a:pPr lvl="1"/>
            <a:r>
              <a:rPr lang="en-GB" dirty="0" smtClean="0"/>
              <a:t>A ‘chick flick’ (Bridget Jones’ Diary), </a:t>
            </a:r>
          </a:p>
          <a:p>
            <a:pPr lvl="1"/>
            <a:r>
              <a:rPr lang="en-GB" dirty="0" smtClean="0"/>
              <a:t>Control (Memento).</a:t>
            </a:r>
          </a:p>
          <a:p>
            <a:r>
              <a:rPr lang="en-GB" dirty="0" smtClean="0"/>
              <a:t>Outcome measure</a:t>
            </a:r>
          </a:p>
          <a:p>
            <a:pPr lvl="1"/>
            <a:r>
              <a:rPr lang="en-GB" dirty="0" smtClean="0"/>
              <a:t>Physiological arousal as an indicator of how much they enjoyed the film.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601980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Chick flick data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Bar Chart: One Independent Variable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2297" y="1435097"/>
            <a:ext cx="5452110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Bar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Y-axis is dependent variable</a:t>
            </a:r>
          </a:p>
          <a:p>
            <a:r>
              <a:rPr lang="en-US" dirty="0" smtClean="0"/>
              <a:t>X-axis is independent variable (groups)</a:t>
            </a:r>
          </a:p>
          <a:p>
            <a:r>
              <a:rPr lang="en-US" dirty="0" smtClean="0"/>
              <a:t>Element properties</a:t>
            </a:r>
          </a:p>
          <a:p>
            <a:pPr lvl="1"/>
            <a:r>
              <a:rPr lang="en-US" dirty="0" smtClean="0"/>
              <a:t>You can plot mean, median, mode</a:t>
            </a:r>
          </a:p>
          <a:p>
            <a:pPr lvl="1"/>
            <a:r>
              <a:rPr lang="en-US" dirty="0" smtClean="0"/>
              <a:t>Other types of bars (</a:t>
            </a:r>
            <a:r>
              <a:rPr lang="en-US" dirty="0" err="1" smtClean="0"/>
              <a:t>i</a:t>
            </a:r>
            <a:r>
              <a:rPr lang="en-US" dirty="0" smtClean="0"/>
              <a:t>-bar, whiskers)</a:t>
            </a:r>
          </a:p>
          <a:p>
            <a:pPr lvl="1"/>
            <a:r>
              <a:rPr lang="en-US" u="sng" dirty="0" smtClean="0"/>
              <a:t>Error bars </a:t>
            </a:r>
            <a:r>
              <a:rPr lang="en-US" dirty="0" smtClean="0"/>
              <a:t>– you can pick CI, SD, SE</a:t>
            </a:r>
          </a:p>
          <a:p>
            <a:pPr lvl="2"/>
            <a:r>
              <a:rPr lang="en-US" dirty="0" smtClean="0"/>
              <a:t>Generally people pick one SD/SE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285860"/>
            <a:ext cx="6215106" cy="499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Bar Chart: One Independent Variable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Bar Chart: Two Independent Variables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8400" y="1460500"/>
            <a:ext cx="7258050" cy="4895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Exploring Data with Graphs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Chapter 4</a:t>
            </a:r>
            <a:endParaRPr lang="en-GB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Bar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add the extra x-axis grouping variable to cluster on X set color box.</a:t>
            </a:r>
          </a:p>
          <a:p>
            <a:r>
              <a:rPr lang="en-US" dirty="0" smtClean="0"/>
              <a:t>You can change the colors of the bars </a:t>
            </a:r>
          </a:p>
          <a:p>
            <a:pPr lvl="1"/>
            <a:r>
              <a:rPr lang="en-US" dirty="0" smtClean="0"/>
              <a:t>Also to patterns</a:t>
            </a:r>
          </a:p>
          <a:p>
            <a:pPr lvl="1"/>
            <a:r>
              <a:rPr lang="en-US" dirty="0" err="1" smtClean="0"/>
              <a:t>erin</a:t>
            </a:r>
            <a:r>
              <a:rPr lang="en-US" dirty="0" smtClean="0"/>
              <a:t> tip: black and white – journals do not like color or patterns.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Bar Chart: Two Independent Variables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571612"/>
            <a:ext cx="5972175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Bar Chart: Repeated Measures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How to cure hiccups?</a:t>
            </a:r>
          </a:p>
          <a:p>
            <a:r>
              <a:rPr lang="en-GB" dirty="0" smtClean="0"/>
              <a:t>Participants:</a:t>
            </a:r>
          </a:p>
          <a:p>
            <a:pPr lvl="1"/>
            <a:r>
              <a:rPr lang="en-GB" dirty="0" smtClean="0"/>
              <a:t>15 hiccup sufferers</a:t>
            </a:r>
          </a:p>
          <a:p>
            <a:r>
              <a:rPr lang="en-GB" dirty="0" smtClean="0"/>
              <a:t>Each tries 4 interventions (in random order):</a:t>
            </a:r>
          </a:p>
          <a:p>
            <a:pPr lvl="1"/>
            <a:r>
              <a:rPr lang="en-GB" dirty="0" smtClean="0"/>
              <a:t>Baseline</a:t>
            </a:r>
          </a:p>
          <a:p>
            <a:pPr lvl="1"/>
            <a:r>
              <a:rPr lang="en-GB" dirty="0" smtClean="0"/>
              <a:t>Tongue-pulling manoeuvres,</a:t>
            </a:r>
          </a:p>
          <a:p>
            <a:pPr lvl="1"/>
            <a:r>
              <a:rPr lang="en-GB" dirty="0" smtClean="0"/>
              <a:t>Massage of the carotid artery,</a:t>
            </a:r>
          </a:p>
          <a:p>
            <a:pPr lvl="1"/>
            <a:r>
              <a:rPr lang="en-GB" dirty="0" smtClean="0"/>
              <a:t>Digital rectal massage</a:t>
            </a:r>
          </a:p>
          <a:p>
            <a:r>
              <a:rPr lang="en-GB" dirty="0" smtClean="0"/>
              <a:t>Outcome measure</a:t>
            </a:r>
          </a:p>
          <a:p>
            <a:pPr lvl="1"/>
            <a:r>
              <a:rPr lang="en-GB" dirty="0" smtClean="0"/>
              <a:t>The number of hiccups in the minute after each procedure</a:t>
            </a:r>
            <a:endParaRPr lang="en-GB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Bar Chart: Repeated Measures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7000" y="1638300"/>
            <a:ext cx="6191250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900" y="1244600"/>
            <a:ext cx="7863840" cy="43662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150" y="584200"/>
            <a:ext cx="817245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000" y="215900"/>
            <a:ext cx="7146290" cy="60667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measures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all the repeated points into the y-axis box simultaneously </a:t>
            </a:r>
          </a:p>
          <a:p>
            <a:pPr lvl="1"/>
            <a:r>
              <a:rPr lang="en-US" dirty="0" smtClean="0"/>
              <a:t>Use shift or control to get the variables you want</a:t>
            </a:r>
          </a:p>
          <a:p>
            <a:r>
              <a:rPr lang="en-US" dirty="0" smtClean="0"/>
              <a:t>Will automatically create you a summary variable (</a:t>
            </a:r>
            <a:r>
              <a:rPr lang="en-US" dirty="0" err="1" smtClean="0"/>
              <a:t>DV</a:t>
            </a:r>
            <a:r>
              <a:rPr lang="en-US" dirty="0" smtClean="0"/>
              <a:t>) and index variable (different measurements)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measures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element properties</a:t>
            </a:r>
          </a:p>
          <a:p>
            <a:pPr lvl="1"/>
            <a:r>
              <a:rPr lang="en-US" dirty="0" smtClean="0"/>
              <a:t>Edit properties</a:t>
            </a:r>
          </a:p>
          <a:p>
            <a:pPr lvl="1"/>
            <a:r>
              <a:rPr lang="en-US" dirty="0" smtClean="0"/>
              <a:t>Axis labels (also useful if you have bad labels in </a:t>
            </a:r>
            <a:r>
              <a:rPr lang="en-US" dirty="0" err="1" smtClean="0"/>
              <a:t>SPSS</a:t>
            </a:r>
            <a:r>
              <a:rPr lang="en-US" dirty="0" smtClean="0"/>
              <a:t> for variables)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Error Bar Chart for Repeated Measures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1571612"/>
            <a:ext cx="6072230" cy="4870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to present data clearly</a:t>
            </a:r>
          </a:p>
          <a:p>
            <a:r>
              <a:rPr lang="en-GB" dirty="0" smtClean="0"/>
              <a:t>The Chart Builder</a:t>
            </a:r>
          </a:p>
          <a:p>
            <a:r>
              <a:rPr lang="en-GB" dirty="0" smtClean="0"/>
              <a:t>Graphs</a:t>
            </a:r>
          </a:p>
          <a:p>
            <a:pPr lvl="1"/>
            <a:r>
              <a:rPr lang="en-GB" dirty="0" smtClean="0"/>
              <a:t>Histograms</a:t>
            </a:r>
          </a:p>
          <a:p>
            <a:pPr lvl="1"/>
            <a:r>
              <a:rPr lang="en-GB" dirty="0" err="1" smtClean="0"/>
              <a:t>Boxplots</a:t>
            </a:r>
            <a:endParaRPr lang="en-GB" dirty="0" smtClean="0"/>
          </a:p>
          <a:p>
            <a:pPr lvl="1"/>
            <a:r>
              <a:rPr lang="en-GB" dirty="0" smtClean="0"/>
              <a:t>Error bar charts</a:t>
            </a:r>
          </a:p>
          <a:p>
            <a:pPr lvl="1"/>
            <a:r>
              <a:rPr lang="en-GB" dirty="0" err="1" smtClean="0"/>
              <a:t>Scatterplots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bars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note the error bars for </a:t>
            </a:r>
            <a:r>
              <a:rPr lang="en-US" dirty="0" err="1" smtClean="0"/>
              <a:t>RM</a:t>
            </a:r>
            <a:r>
              <a:rPr lang="en-US" dirty="0" smtClean="0"/>
              <a:t> graphs are not correct because </a:t>
            </a:r>
            <a:r>
              <a:rPr lang="en-US" dirty="0" err="1" smtClean="0"/>
              <a:t>SPSS</a:t>
            </a:r>
            <a:r>
              <a:rPr lang="en-US" dirty="0" smtClean="0"/>
              <a:t> pretends each different measurement is a different group of people (</a:t>
            </a:r>
            <a:r>
              <a:rPr lang="en-US" dirty="0" err="1" smtClean="0"/>
              <a:t>ick</a:t>
            </a:r>
            <a:r>
              <a:rPr lang="en-US" dirty="0" smtClean="0"/>
              <a:t>).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repeated measures IV designs you will have to graph some other way </a:t>
            </a:r>
            <a:r>
              <a:rPr lang="en-US" dirty="0" smtClean="0">
                <a:sym typeface="Wingdings" pitchFamily="2" charset="2"/>
              </a:rPr>
              <a:t>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Excel!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Bar Chart: Mixed Designs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Is text-messaging bad for your grammar?</a:t>
            </a:r>
          </a:p>
          <a:p>
            <a:r>
              <a:rPr lang="en-GB" dirty="0" smtClean="0"/>
              <a:t>Participants:</a:t>
            </a:r>
          </a:p>
          <a:p>
            <a:pPr lvl="1"/>
            <a:r>
              <a:rPr lang="en-GB" dirty="0" smtClean="0"/>
              <a:t>50 children</a:t>
            </a:r>
          </a:p>
          <a:p>
            <a:r>
              <a:rPr lang="en-GB" dirty="0" smtClean="0"/>
              <a:t>Children split into two groups:</a:t>
            </a:r>
          </a:p>
          <a:p>
            <a:pPr lvl="1"/>
            <a:r>
              <a:rPr lang="en-GB" dirty="0" smtClean="0"/>
              <a:t>Text-messaging allowed</a:t>
            </a:r>
          </a:p>
          <a:p>
            <a:pPr lvl="1"/>
            <a:r>
              <a:rPr lang="en-GB" dirty="0" smtClean="0"/>
              <a:t>Text-messaging forbidden</a:t>
            </a:r>
          </a:p>
          <a:p>
            <a:r>
              <a:rPr lang="en-GB" dirty="0" smtClean="0"/>
              <a:t>Each child measures at two points in time:</a:t>
            </a:r>
          </a:p>
          <a:p>
            <a:pPr lvl="1"/>
            <a:r>
              <a:rPr lang="en-GB" dirty="0" smtClean="0"/>
              <a:t>Baseline</a:t>
            </a:r>
          </a:p>
          <a:p>
            <a:pPr lvl="1"/>
            <a:r>
              <a:rPr lang="en-GB" dirty="0" smtClean="0"/>
              <a:t>6 Months later</a:t>
            </a:r>
          </a:p>
          <a:p>
            <a:r>
              <a:rPr lang="en-GB" dirty="0" smtClean="0"/>
              <a:t>Outcome measure</a:t>
            </a:r>
          </a:p>
          <a:p>
            <a:pPr lvl="1"/>
            <a:r>
              <a:rPr lang="en-GB" dirty="0" smtClean="0"/>
              <a:t>Percentage score on a grammar test</a:t>
            </a:r>
            <a:endParaRPr lang="en-GB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Bar Chart: Mixed Designs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193800"/>
            <a:ext cx="6286500" cy="52768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Bar Charts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create these by combining all your powers into one!</a:t>
            </a:r>
          </a:p>
          <a:p>
            <a:pPr lvl="1"/>
            <a:r>
              <a:rPr lang="en-US" dirty="0" smtClean="0"/>
              <a:t>Highlight all the repeated data and drop it into the y-axis.</a:t>
            </a:r>
          </a:p>
          <a:p>
            <a:pPr lvl="1"/>
            <a:r>
              <a:rPr lang="en-US" dirty="0" smtClean="0"/>
              <a:t>Drop your categorical IV into the x-axis.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Bar Chart: Mixed Designs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7100" y="1308100"/>
            <a:ext cx="64198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Bar Chart: Mixed Designs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214421"/>
            <a:ext cx="6429420" cy="51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Line charts are bar graphs with lines instead of bars</a:t>
            </a:r>
          </a:p>
          <a:p>
            <a:pPr lvl="1"/>
            <a:r>
              <a:rPr lang="en-US" dirty="0" smtClean="0"/>
              <a:t>Simple line – means of different groups (one variable)</a:t>
            </a:r>
          </a:p>
          <a:p>
            <a:pPr lvl="1"/>
            <a:r>
              <a:rPr lang="en-US" dirty="0" smtClean="0"/>
              <a:t>Multiple – means of different groups (more than one variable)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07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Scatterplots</a:t>
            </a:r>
            <a:r>
              <a:rPr lang="en-GB" dirty="0" smtClean="0"/>
              <a:t>: Example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Anxiety and Exam Performance</a:t>
            </a:r>
          </a:p>
          <a:p>
            <a:r>
              <a:rPr lang="en-GB" dirty="0" smtClean="0"/>
              <a:t>Participants:</a:t>
            </a:r>
          </a:p>
          <a:p>
            <a:pPr lvl="1"/>
            <a:r>
              <a:rPr lang="en-GB" dirty="0" smtClean="0"/>
              <a:t>103 students</a:t>
            </a:r>
          </a:p>
          <a:p>
            <a:r>
              <a:rPr lang="en-GB" dirty="0" smtClean="0"/>
              <a:t>Measures</a:t>
            </a:r>
          </a:p>
          <a:p>
            <a:pPr lvl="1"/>
            <a:r>
              <a:rPr lang="en-GB" dirty="0" smtClean="0"/>
              <a:t>Time spent revising (hours)</a:t>
            </a:r>
          </a:p>
          <a:p>
            <a:pPr lvl="1"/>
            <a:r>
              <a:rPr lang="en-GB" dirty="0" smtClean="0"/>
              <a:t>Exam performance (%)</a:t>
            </a:r>
          </a:p>
          <a:p>
            <a:pPr lvl="1"/>
            <a:r>
              <a:rPr lang="en-GB" dirty="0" smtClean="0"/>
              <a:t>Exam Anxiety (the EAQ, score out of 100)</a:t>
            </a:r>
          </a:p>
          <a:p>
            <a:pPr lvl="1"/>
            <a:r>
              <a:rPr lang="en-GB" dirty="0" smtClean="0"/>
              <a:t>Gender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3074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Scatterplots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0900" y="1435100"/>
            <a:ext cx="7642860" cy="47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4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Art of Presenting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Graphs should (</a:t>
            </a:r>
            <a:r>
              <a:rPr lang="en-GB" dirty="0" err="1" smtClean="0"/>
              <a:t>Tufte</a:t>
            </a:r>
            <a:r>
              <a:rPr lang="en-GB" dirty="0" smtClean="0"/>
              <a:t>, 2001):</a:t>
            </a:r>
          </a:p>
          <a:p>
            <a:pPr lvl="1"/>
            <a:r>
              <a:rPr lang="en-GB" dirty="0" smtClean="0"/>
              <a:t>Show the data.</a:t>
            </a:r>
          </a:p>
          <a:p>
            <a:pPr lvl="1"/>
            <a:r>
              <a:rPr lang="en-GB" dirty="0" smtClean="0"/>
              <a:t>Induce the reader to think about the data being presented (rather than some other aspect of the graph).</a:t>
            </a:r>
          </a:p>
          <a:p>
            <a:pPr lvl="1"/>
            <a:r>
              <a:rPr lang="en-GB" dirty="0" smtClean="0"/>
              <a:t>Avoid distorting the data.</a:t>
            </a:r>
          </a:p>
          <a:p>
            <a:pPr lvl="1"/>
            <a:r>
              <a:rPr lang="en-GB" dirty="0" smtClean="0"/>
              <a:t>Present many numbers with minimum ink.</a:t>
            </a:r>
          </a:p>
          <a:p>
            <a:pPr lvl="1"/>
            <a:r>
              <a:rPr lang="en-GB" dirty="0" smtClean="0"/>
              <a:t>Make large data sets (assuming you have one) coherent.</a:t>
            </a:r>
          </a:p>
          <a:p>
            <a:pPr lvl="1"/>
            <a:r>
              <a:rPr lang="en-GB" dirty="0" smtClean="0"/>
              <a:t>Encourage the reader to compare different pieces of data.</a:t>
            </a:r>
          </a:p>
          <a:p>
            <a:pPr lvl="1"/>
            <a:r>
              <a:rPr lang="en-GB" dirty="0" smtClean="0"/>
              <a:t>Reveal data.</a:t>
            </a:r>
            <a:endParaRPr lang="en-GB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Scatterplots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Simple scatter – two continuous variables </a:t>
            </a:r>
          </a:p>
          <a:p>
            <a:r>
              <a:rPr lang="en-US" dirty="0" smtClean="0"/>
              <a:t>Grouped scatter – two continuous variables + 1 categorical variable</a:t>
            </a:r>
          </a:p>
          <a:p>
            <a:r>
              <a:rPr lang="en-US" dirty="0" smtClean="0"/>
              <a:t>3D scatters = useful for 3 continuous variables.</a:t>
            </a:r>
          </a:p>
          <a:p>
            <a:r>
              <a:rPr lang="en-US" dirty="0" smtClean="0"/>
              <a:t>Summary point plot – same as a bar chart with dots instead of bars</a:t>
            </a:r>
          </a:p>
          <a:p>
            <a:r>
              <a:rPr lang="en-US" dirty="0" smtClean="0"/>
              <a:t>Simple dot plot – density plot – histogram with dots instead of bars</a:t>
            </a:r>
          </a:p>
          <a:p>
            <a:r>
              <a:rPr lang="en-US" dirty="0" err="1" smtClean="0"/>
              <a:t>Scatterplot</a:t>
            </a:r>
            <a:r>
              <a:rPr lang="en-US" dirty="0" smtClean="0"/>
              <a:t> matrix – grid of </a:t>
            </a:r>
            <a:r>
              <a:rPr lang="en-US" dirty="0" err="1" smtClean="0"/>
              <a:t>scatterplots</a:t>
            </a:r>
            <a:r>
              <a:rPr lang="en-US" dirty="0" smtClean="0"/>
              <a:t> (lots variables)</a:t>
            </a:r>
          </a:p>
          <a:p>
            <a:r>
              <a:rPr lang="en-US" dirty="0" smtClean="0"/>
              <a:t>Drop-line – similar to a clustered bar chart, you can use to compare means across groups.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38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Simple </a:t>
            </a:r>
            <a:r>
              <a:rPr lang="en-GB" dirty="0" err="1" smtClean="0"/>
              <a:t>Scatterplot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3200" y="1231912"/>
            <a:ext cx="5632704" cy="52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Simple </a:t>
            </a:r>
            <a:r>
              <a:rPr lang="en-GB" dirty="0" err="1" smtClean="0"/>
              <a:t>Scatterplot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099" y="1214422"/>
            <a:ext cx="6599301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1765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Fit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Click on the fit line box!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80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Grouped </a:t>
            </a:r>
            <a:r>
              <a:rPr lang="en-GB" dirty="0" err="1" smtClean="0"/>
              <a:t>Scatterplot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5103" y="939803"/>
            <a:ext cx="5905246" cy="556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02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Grouped </a:t>
            </a:r>
            <a:r>
              <a:rPr lang="en-US" dirty="0" err="1" smtClean="0"/>
              <a:t>Scatterplot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 the “set color” drop zone for your categorical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67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Grouped </a:t>
            </a:r>
            <a:r>
              <a:rPr lang="en-GB" dirty="0" err="1" smtClean="0"/>
              <a:t>Scatterplot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1357298"/>
            <a:ext cx="614524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827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Matrix Scatterplot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7500" y="1333500"/>
            <a:ext cx="5828030" cy="52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39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Matrix </a:t>
            </a:r>
            <a:r>
              <a:rPr lang="en-GB" dirty="0" err="1" smtClean="0"/>
              <a:t>Scatterplot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600" y="1358900"/>
            <a:ext cx="7115810" cy="51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2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</a:t>
            </a:r>
            <a:r>
              <a:rPr lang="en-US" dirty="0" err="1" smtClean="0"/>
              <a:t>Scatterplot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Useful when you want to see all the two-way combinations of variables </a:t>
            </a:r>
          </a:p>
          <a:p>
            <a:pPr lvl="1"/>
            <a:r>
              <a:rPr lang="en-US" dirty="0" smtClean="0"/>
              <a:t>This will help us with data screening</a:t>
            </a:r>
          </a:p>
          <a:p>
            <a:r>
              <a:rPr lang="en-US" dirty="0" smtClean="0"/>
              <a:t>Drag and drop all variables into </a:t>
            </a:r>
            <a:r>
              <a:rPr lang="en-US" dirty="0" err="1" smtClean="0"/>
              <a:t>scattermatrix</a:t>
            </a:r>
            <a:r>
              <a:rPr lang="en-US" dirty="0" smtClean="0"/>
              <a:t> box.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8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this Graph Bad?</a:t>
            </a:r>
            <a:endParaRPr lang="en-GB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1025" name="Object 1"/>
          <p:cNvGraphicFramePr>
            <a:graphicFrameLocks noChangeAspect="1"/>
          </p:cNvGraphicFramePr>
          <p:nvPr/>
        </p:nvGraphicFramePr>
        <p:xfrm>
          <a:off x="1643042" y="1214422"/>
          <a:ext cx="5429288" cy="5155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icture" r:id="rId3" imgW="2648385" imgH="2498678" progId="Word.Picture.8">
                  <p:embed/>
                </p:oleObj>
              </mc:Choice>
              <mc:Fallback>
                <p:oleObj name="Picture" r:id="rId3" imgW="2648385" imgH="2498678" progId="Word.Picture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42" y="1214422"/>
                        <a:ext cx="5429288" cy="51558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Go through all the options! (page 159)</a:t>
            </a:r>
          </a:p>
          <a:p>
            <a:pPr lvl="1"/>
            <a:r>
              <a:rPr lang="en-US" dirty="0" err="1" smtClean="0"/>
              <a:t>erin</a:t>
            </a:r>
            <a:r>
              <a:rPr lang="en-US" dirty="0" smtClean="0"/>
              <a:t> tip – change the automatic gray background.</a:t>
            </a:r>
            <a:endParaRPr lang="en-US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6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charts are bad.</a:t>
            </a:r>
          </a:p>
          <a:p>
            <a:r>
              <a:rPr lang="en-US" dirty="0" smtClean="0"/>
              <a:t>Patterns (depending)</a:t>
            </a:r>
          </a:p>
          <a:p>
            <a:r>
              <a:rPr lang="en-US" dirty="0" smtClean="0"/>
              <a:t>Cylindrical bars</a:t>
            </a:r>
          </a:p>
          <a:p>
            <a:r>
              <a:rPr lang="en-US" dirty="0" smtClean="0"/>
              <a:t>Bad axis labels</a:t>
            </a:r>
          </a:p>
          <a:p>
            <a:r>
              <a:rPr lang="en-US" dirty="0" smtClean="0"/>
              <a:t>Overlays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this Graph Better?</a:t>
            </a:r>
            <a:endParaRPr lang="en-GB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4" descr="Field2001RedoneBW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1214422"/>
            <a:ext cx="5643602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104</TotalTime>
  <Words>1517</Words>
  <Application>Microsoft Macintosh PowerPoint</Application>
  <PresentationFormat>On-screen Show (4:3)</PresentationFormat>
  <Paragraphs>239</Paragraphs>
  <Slides>70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Solstice</vt:lpstr>
      <vt:lpstr>Picture</vt:lpstr>
      <vt:lpstr>Chapter 3</vt:lpstr>
      <vt:lpstr>SPSS</vt:lpstr>
      <vt:lpstr>Analyze Window</vt:lpstr>
      <vt:lpstr>Exploring Data with Graphs</vt:lpstr>
      <vt:lpstr>Aims</vt:lpstr>
      <vt:lpstr>The Art of Presenting Data</vt:lpstr>
      <vt:lpstr>Why is this Graph Bad?</vt:lpstr>
      <vt:lpstr>Bad Graphs</vt:lpstr>
      <vt:lpstr>Why is this Graph Better?</vt:lpstr>
      <vt:lpstr>Deceiving the Reader</vt:lpstr>
      <vt:lpstr>The Chart Builder</vt:lpstr>
      <vt:lpstr>Chart Builder</vt:lpstr>
      <vt:lpstr>PowerPoint Presentation</vt:lpstr>
      <vt:lpstr>Warning!</vt:lpstr>
      <vt:lpstr>Histograms: Spotting Obvious Mistakes</vt:lpstr>
      <vt:lpstr>Histograms</vt:lpstr>
      <vt:lpstr>Histograms</vt:lpstr>
      <vt:lpstr>Histograms: Example</vt:lpstr>
      <vt:lpstr>PowerPoint Presentation</vt:lpstr>
      <vt:lpstr>PowerPoint Presentation</vt:lpstr>
      <vt:lpstr>The Resulting Histogram</vt:lpstr>
      <vt:lpstr>Creating a Population Pyramid</vt:lpstr>
      <vt:lpstr>Population Pyramid of Success Scores</vt:lpstr>
      <vt:lpstr>Boxplots (Box-Whisker Diagrams)</vt:lpstr>
      <vt:lpstr>Boxplots (Box-Whisker Diagrams)</vt:lpstr>
      <vt:lpstr>Boxplots</vt:lpstr>
      <vt:lpstr>PowerPoint Presentation</vt:lpstr>
      <vt:lpstr>The Boxplot</vt:lpstr>
      <vt:lpstr>The Boxplot</vt:lpstr>
      <vt:lpstr>The Box Plot</vt:lpstr>
      <vt:lpstr>Bar Charts (with errors)</vt:lpstr>
      <vt:lpstr>Bar Chart Builder</vt:lpstr>
      <vt:lpstr>Bar charts</vt:lpstr>
      <vt:lpstr>Bar Charts</vt:lpstr>
      <vt:lpstr>Bar Chart: One Independent Variable</vt:lpstr>
      <vt:lpstr>Bar Chart: One Independent Variable</vt:lpstr>
      <vt:lpstr>Simple Bar Charts</vt:lpstr>
      <vt:lpstr>Bar Chart: One Independent Variable</vt:lpstr>
      <vt:lpstr>Bar Chart: Two Independent Variables</vt:lpstr>
      <vt:lpstr>Clustered Bar Charts</vt:lpstr>
      <vt:lpstr>Bar Chart: Two Independent Variables</vt:lpstr>
      <vt:lpstr>Bar Chart: Repeated Measures</vt:lpstr>
      <vt:lpstr>Bar Chart: Repeated Measures</vt:lpstr>
      <vt:lpstr>PowerPoint Presentation</vt:lpstr>
      <vt:lpstr>PowerPoint Presentation</vt:lpstr>
      <vt:lpstr>PowerPoint Presentation</vt:lpstr>
      <vt:lpstr>Repeated measures charts</vt:lpstr>
      <vt:lpstr>Repeated measures charts</vt:lpstr>
      <vt:lpstr>Error Bar Chart for Repeated Measures</vt:lpstr>
      <vt:lpstr>Error bars</vt:lpstr>
      <vt:lpstr>Repeated measures</vt:lpstr>
      <vt:lpstr>Bar Chart: Mixed Designs</vt:lpstr>
      <vt:lpstr>Bar Chart: Mixed Designs</vt:lpstr>
      <vt:lpstr>Mixed Bar Charts</vt:lpstr>
      <vt:lpstr>Bar Chart: Mixed Designs</vt:lpstr>
      <vt:lpstr>Bar Chart: Mixed Designs</vt:lpstr>
      <vt:lpstr>Line Charts</vt:lpstr>
      <vt:lpstr>Scatterplots: Example</vt:lpstr>
      <vt:lpstr>Scatterplots</vt:lpstr>
      <vt:lpstr>Scatterplots</vt:lpstr>
      <vt:lpstr>Simple Scatterplot</vt:lpstr>
      <vt:lpstr>Simple Scatterplot</vt:lpstr>
      <vt:lpstr>Add Fit Line</vt:lpstr>
      <vt:lpstr>Grouped Scatterplot</vt:lpstr>
      <vt:lpstr>Grouped Scatterplot</vt:lpstr>
      <vt:lpstr>Grouped Scatterplot</vt:lpstr>
      <vt:lpstr>Matrix Scatterplot</vt:lpstr>
      <vt:lpstr>Matrix Scatterplot</vt:lpstr>
      <vt:lpstr>Matrix Scatterplot</vt:lpstr>
      <vt:lpstr>Editing graphs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ausername</dc:creator>
  <cp:lastModifiedBy>Erin Buchanan</cp:lastModifiedBy>
  <cp:revision>33</cp:revision>
  <dcterms:created xsi:type="dcterms:W3CDTF">2013-09-04T01:56:31Z</dcterms:created>
  <dcterms:modified xsi:type="dcterms:W3CDTF">2014-08-04T17:12:56Z</dcterms:modified>
</cp:coreProperties>
</file>